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74" r:id="rId2"/>
    <p:sldMasterId id="2147483686" r:id="rId3"/>
  </p:sldMasterIdLst>
  <p:sldIdLst>
    <p:sldId id="293" r:id="rId4"/>
    <p:sldId id="294" r:id="rId5"/>
    <p:sldId id="296" r:id="rId6"/>
    <p:sldId id="297" r:id="rId7"/>
    <p:sldId id="298" r:id="rId8"/>
    <p:sldId id="299" r:id="rId9"/>
    <p:sldId id="300" r:id="rId10"/>
    <p:sldId id="301" r:id="rId11"/>
    <p:sldId id="303" r:id="rId12"/>
    <p:sldId id="302" r:id="rId13"/>
    <p:sldId id="310" r:id="rId14"/>
    <p:sldId id="304" r:id="rId15"/>
    <p:sldId id="305" r:id="rId16"/>
    <p:sldId id="306" r:id="rId17"/>
    <p:sldId id="307" r:id="rId18"/>
    <p:sldId id="308" r:id="rId19"/>
    <p:sldId id="309" r:id="rId20"/>
    <p:sldId id="311" r:id="rId21"/>
    <p:sldId id="312" r:id="rId22"/>
    <p:sldId id="314" r:id="rId23"/>
    <p:sldId id="315" r:id="rId24"/>
    <p:sldId id="313" r:id="rId25"/>
    <p:sldId id="316" r:id="rId26"/>
    <p:sldId id="317" r:id="rId27"/>
    <p:sldId id="318" r:id="rId28"/>
    <p:sldId id="319" r:id="rId29"/>
    <p:sldId id="295"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CCFDB"/>
    <a:srgbClr val="8E74A0"/>
    <a:srgbClr val="ECE5EF"/>
    <a:srgbClr val="DFD3E5"/>
    <a:srgbClr val="D1C3D9"/>
    <a:srgbClr val="7EC246"/>
    <a:srgbClr val="5C9330"/>
    <a:srgbClr val="3CB668"/>
    <a:srgbClr val="2A7F49"/>
    <a:srgbClr val="369D5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51" autoAdjust="0"/>
    <p:restoredTop sz="94660"/>
  </p:normalViewPr>
  <p:slideViewPr>
    <p:cSldViewPr>
      <p:cViewPr>
        <p:scale>
          <a:sx n="100" d="100"/>
          <a:sy n="100" d="100"/>
        </p:scale>
        <p:origin x="-1224" y="-26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s>
</file>

<file path=ppt/slideLayouts/_rels/slideLayout1.xml.rels><?xml version="1.0" encoding="UTF-8" standalone="yes"?>
<Relationships xmlns="http://schemas.openxmlformats.org/package/2006/relationships"><Relationship Id="rId3" Type="http://schemas.openxmlformats.org/officeDocument/2006/relationships/hyperlink" Target="http://www.ocr.org.uk/computerscience"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Rectangle 9"/>
          <p:cNvSpPr/>
          <p:nvPr userDrawn="1"/>
        </p:nvSpPr>
        <p:spPr>
          <a:xfrm>
            <a:off x="0" y="6021288"/>
            <a:ext cx="925252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Content Placeholder 2" descr="GCSE (9-1) Computer Science "/>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6988"/>
            <a:ext cx="9180513" cy="6884988"/>
          </a:xfrm>
          <a:prstGeom prst="rect">
            <a:avLst/>
          </a:prstGeom>
        </p:spPr>
      </p:pic>
      <p:sp>
        <p:nvSpPr>
          <p:cNvPr id="2" name="Title 1"/>
          <p:cNvSpPr>
            <a:spLocks noGrp="1"/>
          </p:cNvSpPr>
          <p:nvPr>
            <p:ph type="ctrTitle"/>
          </p:nvPr>
        </p:nvSpPr>
        <p:spPr>
          <a:xfrm>
            <a:off x="323528" y="2564904"/>
            <a:ext cx="3312368" cy="1470025"/>
          </a:xfrm>
        </p:spPr>
        <p:txBody>
          <a:bodyPr>
            <a:normAutofit/>
          </a:bodyPr>
          <a:lstStyle>
            <a:lvl1pPr algn="l">
              <a:defRPr sz="2000" b="1">
                <a:solidFill>
                  <a:schemeClr val="bg1"/>
                </a:solidFill>
              </a:defRPr>
            </a:lvl1pPr>
          </a:lstStyle>
          <a:p>
            <a:r>
              <a:rPr lang="en-US" dirty="0" smtClean="0"/>
              <a:t>Click to edit Master title style</a:t>
            </a:r>
            <a:endParaRPr lang="en-GB" dirty="0"/>
          </a:p>
        </p:txBody>
      </p:sp>
      <p:sp>
        <p:nvSpPr>
          <p:cNvPr id="14" name="TextBox 13">
            <a:hlinkClick r:id="rId3"/>
          </p:cNvPr>
          <p:cNvSpPr txBox="1"/>
          <p:nvPr userDrawn="1"/>
        </p:nvSpPr>
        <p:spPr>
          <a:xfrm>
            <a:off x="395536" y="5013176"/>
            <a:ext cx="2232248" cy="369332"/>
          </a:xfrm>
          <a:prstGeom prst="rect">
            <a:avLst/>
          </a:prstGeom>
          <a:noFill/>
        </p:spPr>
        <p:txBody>
          <a:bodyPr wrap="square" rtlCol="0">
            <a:spAutoFit/>
          </a:bodyPr>
          <a:lstStyle/>
          <a:p>
            <a:r>
              <a:rPr lang="en-GB" dirty="0" smtClean="0"/>
              <a:t>    </a:t>
            </a:r>
            <a:endParaRPr lang="en-GB" dirty="0"/>
          </a:p>
        </p:txBody>
      </p:sp>
    </p:spTree>
    <p:extLst>
      <p:ext uri="{BB962C8B-B14F-4D97-AF65-F5344CB8AC3E}">
        <p14:creationId xmlns:p14="http://schemas.microsoft.com/office/powerpoint/2010/main" val="192263945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05/05/2016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92349280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05/05/2016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2740006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05/05/2016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9744574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05/05/2016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2750351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4276AC-4418-4156-944D-CCC8F5C7C5E5}" type="datetimeFigureOut">
              <a:rPr lang="en-GB" smtClean="0"/>
              <a:t>05/05/2016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6380718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C4276AC-4418-4156-944D-CCC8F5C7C5E5}" type="datetimeFigureOut">
              <a:rPr lang="en-GB" smtClean="0"/>
              <a:t>05/05/2016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9177774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C4276AC-4418-4156-944D-CCC8F5C7C5E5}" type="datetimeFigureOut">
              <a:rPr lang="en-GB" smtClean="0"/>
              <a:t>05/05/2016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7827486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C4276AC-4418-4156-944D-CCC8F5C7C5E5}" type="datetimeFigureOut">
              <a:rPr lang="en-GB" smtClean="0"/>
              <a:t>05/05/2016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8294955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4276AC-4418-4156-944D-CCC8F5C7C5E5}" type="datetimeFigureOut">
              <a:rPr lang="en-GB" smtClean="0"/>
              <a:t>05/05/2016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66595288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276AC-4418-4156-944D-CCC8F5C7C5E5}" type="datetimeFigureOut">
              <a:rPr lang="en-GB" smtClean="0"/>
              <a:t>05/05/2016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558028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404664"/>
            <a:ext cx="9144000" cy="778098"/>
          </a:xfrm>
          <a:solidFill>
            <a:srgbClr val="7CCFDB"/>
          </a:solidFill>
        </p:spPr>
        <p:txBody>
          <a:bodyPr/>
          <a:lstStyle>
            <a:lvl1pPr marL="444500" indent="0" algn="l" defTabSz="444500">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sz="2600"/>
            </a:lvl1pPr>
            <a:lvl2pPr marL="742950" indent="-285750">
              <a:buFont typeface="Arial" panose="020B0604020202020204" pitchFamily="34" charset="0"/>
              <a:buChar char="•"/>
              <a:defRPr sz="2400"/>
            </a:lvl2pPr>
            <a:lvl3pPr>
              <a:defRPr sz="2200"/>
            </a:lvl3pPr>
            <a:lvl4pPr>
              <a:defRPr sz="18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05/05/2016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84489538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276AC-4418-4156-944D-CCC8F5C7C5E5}" type="datetimeFigureOut">
              <a:rPr lang="en-GB" smtClean="0"/>
              <a:t>05/05/2016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4272874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05/05/2016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338129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05/05/2016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8713774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05/05/2016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0104298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05/05/2016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8679546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7F2B91-7EF0-4524-848B-0DDCB062F8EB}" type="datetimeFigureOut">
              <a:rPr lang="en-GB" smtClean="0"/>
              <a:t>05/05/2016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9736093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D7F2B91-7EF0-4524-848B-0DDCB062F8EB}" type="datetimeFigureOut">
              <a:rPr lang="en-GB" smtClean="0"/>
              <a:t>05/05/2016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3440959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D7F2B91-7EF0-4524-848B-0DDCB062F8EB}" type="datetimeFigureOut">
              <a:rPr lang="en-GB" smtClean="0"/>
              <a:t>05/05/2016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7748255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D7F2B91-7EF0-4524-848B-0DDCB062F8EB}" type="datetimeFigureOut">
              <a:rPr lang="en-GB" smtClean="0"/>
              <a:t>05/05/2016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8888934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7F2B91-7EF0-4524-848B-0DDCB062F8EB}" type="datetimeFigureOut">
              <a:rPr lang="en-GB" smtClean="0"/>
              <a:t>05/05/2016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642188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4406900"/>
            <a:ext cx="9144000" cy="1362075"/>
          </a:xfrm>
          <a:solidFill>
            <a:srgbClr val="7CCFDB"/>
          </a:solidFill>
        </p:spPr>
        <p:txBody>
          <a:bodyPr anchor="t"/>
          <a:lstStyle>
            <a:lvl1pPr algn="r">
              <a:defRPr sz="4000" b="1" cap="all">
                <a:solidFill>
                  <a:schemeClr val="bg1"/>
                </a:solidFill>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2" y="2906713"/>
            <a:ext cx="8421687" cy="1500187"/>
          </a:xfrm>
        </p:spPr>
        <p:txBody>
          <a:bodyPr anchor="b"/>
          <a:lstStyle>
            <a:lvl1pPr marL="0" indent="0" algn="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05/05/2016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15221678"/>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F2B91-7EF0-4524-848B-0DDCB062F8EB}" type="datetimeFigureOut">
              <a:rPr lang="en-GB" smtClean="0"/>
              <a:t>05/05/2016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273719791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F2B91-7EF0-4524-848B-0DDCB062F8EB}" type="datetimeFigureOut">
              <a:rPr lang="en-GB" smtClean="0"/>
              <a:t>05/05/2016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4033012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05/05/2016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4999135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05/05/2016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139346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1"/>
          <p:cNvSpPr>
            <a:spLocks noGrp="1"/>
          </p:cNvSpPr>
          <p:nvPr>
            <p:ph type="title"/>
          </p:nvPr>
        </p:nvSpPr>
        <p:spPr>
          <a:xfrm>
            <a:off x="0" y="404664"/>
            <a:ext cx="9144000" cy="778098"/>
          </a:xfrm>
          <a:solidFill>
            <a:srgbClr val="7CCFDB"/>
          </a:solidFill>
        </p:spPr>
        <p:txBody>
          <a:bodyPr/>
          <a:lstStyle>
            <a:lvl1pPr marL="444500" indent="0" algn="l" defTabSz="360363">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05/05/2016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3927155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05/05/2016</a:t>
            </a:fld>
            <a:endParaRPr lang="en-GB"/>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10" name="Title 1"/>
          <p:cNvSpPr>
            <a:spLocks noGrp="1"/>
          </p:cNvSpPr>
          <p:nvPr>
            <p:ph type="title"/>
          </p:nvPr>
        </p:nvSpPr>
        <p:spPr>
          <a:xfrm>
            <a:off x="0" y="274638"/>
            <a:ext cx="9144000" cy="778098"/>
          </a:xfrm>
          <a:solidFill>
            <a:srgbClr val="7CCFDB"/>
          </a:solidFill>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314508797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05/05/2016</a:t>
            </a:fld>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6" name="Title 1"/>
          <p:cNvSpPr>
            <a:spLocks noGrp="1"/>
          </p:cNvSpPr>
          <p:nvPr>
            <p:ph type="title"/>
          </p:nvPr>
        </p:nvSpPr>
        <p:spPr>
          <a:xfrm>
            <a:off x="0" y="274638"/>
            <a:ext cx="9144000" cy="778098"/>
          </a:xfrm>
          <a:solidFill>
            <a:srgbClr val="7CCFDB"/>
          </a:solidFill>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422716620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70124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05/05/2016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412212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05/05/2016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952277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6021288"/>
            <a:ext cx="9144000" cy="829262"/>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1"/>
            <a:ext cx="8229600" cy="427765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TextBox 6"/>
          <p:cNvSpPr txBox="1"/>
          <p:nvPr userDrawn="1"/>
        </p:nvSpPr>
        <p:spPr>
          <a:xfrm>
            <a:off x="8388424" y="6525344"/>
            <a:ext cx="1728192" cy="215444"/>
          </a:xfrm>
          <a:prstGeom prst="rect">
            <a:avLst/>
          </a:prstGeom>
          <a:noFill/>
        </p:spPr>
        <p:txBody>
          <a:bodyPr wrap="square" rtlCol="0">
            <a:spAutoFit/>
          </a:bodyPr>
          <a:lstStyle/>
          <a:p>
            <a:r>
              <a:rPr lang="en-GB" sz="800" dirty="0" smtClean="0">
                <a:latin typeface="Arial" panose="020B0604020202020204" pitchFamily="34" charset="0"/>
                <a:cs typeface="Arial" panose="020B0604020202020204" pitchFamily="34" charset="0"/>
              </a:rPr>
              <a:t>© OCR 2016</a:t>
            </a:r>
            <a:endParaRPr lang="en-GB"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77633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rgbClr val="7CCFDB"/>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4276AC-4418-4156-944D-CCC8F5C7C5E5}" type="datetimeFigureOut">
              <a:rPr lang="en-GB" smtClean="0"/>
              <a:t>05/05/2016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0C22D-384E-4D13-BEA7-4A9EF786DD0B}" type="slidenum">
              <a:rPr lang="en-GB" smtClean="0"/>
              <a:t>‹#›</a:t>
            </a:fld>
            <a:endParaRPr lang="en-GB"/>
          </a:p>
        </p:txBody>
      </p:sp>
    </p:spTree>
    <p:extLst>
      <p:ext uri="{BB962C8B-B14F-4D97-AF65-F5344CB8AC3E}">
        <p14:creationId xmlns:p14="http://schemas.microsoft.com/office/powerpoint/2010/main" val="3287130370"/>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F2B91-7EF0-4524-848B-0DDCB062F8EB}" type="datetimeFigureOut">
              <a:rPr lang="en-GB" smtClean="0"/>
              <a:t>05/05/2016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3071F6-682F-47A3-ACEB-7B8FCB939DCF}" type="slidenum">
              <a:rPr lang="en-GB" smtClean="0"/>
              <a:t>‹#›</a:t>
            </a:fld>
            <a:endParaRPr lang="en-GB"/>
          </a:p>
        </p:txBody>
      </p:sp>
    </p:spTree>
    <p:extLst>
      <p:ext uri="{BB962C8B-B14F-4D97-AF65-F5344CB8AC3E}">
        <p14:creationId xmlns:p14="http://schemas.microsoft.com/office/powerpoint/2010/main" val="708097429"/>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sqa.org.uk/e-learning/IMAuthoring03CD/images/pic001.jpg"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mailto:resources.feedback@ocr.org.uk"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feature=player_embedded&amp;v=8oI_laHhGjE" TargetMode="External"/><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bbc.co.uk/news/technology-35361150"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altLang="en-US" dirty="0"/>
              <a:t>Unit 2.3 Robust Programs Lesson 2 - Testing Programs</a:t>
            </a:r>
            <a:endParaRPr lang="en-GB" dirty="0"/>
          </a:p>
        </p:txBody>
      </p:sp>
    </p:spTree>
    <p:extLst>
      <p:ext uri="{BB962C8B-B14F-4D97-AF65-F5344CB8AC3E}">
        <p14:creationId xmlns:p14="http://schemas.microsoft.com/office/powerpoint/2010/main" val="38914654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a:t>
            </a:r>
          </a:p>
        </p:txBody>
      </p:sp>
      <p:sp>
        <p:nvSpPr>
          <p:cNvPr id="3" name="Content Placeholder 2"/>
          <p:cNvSpPr>
            <a:spLocks noGrp="1"/>
          </p:cNvSpPr>
          <p:nvPr>
            <p:ph idx="1"/>
          </p:nvPr>
        </p:nvSpPr>
        <p:spPr/>
        <p:txBody>
          <a:bodyPr/>
          <a:lstStyle/>
          <a:p>
            <a:r>
              <a:rPr lang="en-GB" dirty="0"/>
              <a:t>Look at the code on the following slide</a:t>
            </a:r>
          </a:p>
          <a:p>
            <a:r>
              <a:rPr lang="en-GB" dirty="0"/>
              <a:t>There are some errors/bugs</a:t>
            </a:r>
          </a:p>
          <a:p>
            <a:pPr lvl="1"/>
            <a:r>
              <a:rPr lang="en-GB" sz="2600" dirty="0"/>
              <a:t>Can you identify what they are.</a:t>
            </a:r>
          </a:p>
          <a:p>
            <a:pPr lvl="1"/>
            <a:r>
              <a:rPr lang="en-GB" sz="2600" dirty="0"/>
              <a:t>Check with another student and compare to see if you have found them all.</a:t>
            </a:r>
          </a:p>
          <a:p>
            <a:endParaRPr lang="en-GB" dirty="0"/>
          </a:p>
        </p:txBody>
      </p:sp>
    </p:spTree>
    <p:extLst>
      <p:ext uri="{BB962C8B-B14F-4D97-AF65-F5344CB8AC3E}">
        <p14:creationId xmlns:p14="http://schemas.microsoft.com/office/powerpoint/2010/main" val="37004600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4664"/>
            <a:ext cx="9144000" cy="1152128"/>
          </a:xfrm>
        </p:spPr>
        <p:txBody>
          <a:bodyPr>
            <a:normAutofit fontScale="90000"/>
          </a:bodyPr>
          <a:lstStyle/>
          <a:p>
            <a:r>
              <a:rPr lang="en-GB" dirty="0"/>
              <a:t>Debug this </a:t>
            </a:r>
            <a:r>
              <a:rPr lang="en-GB" dirty="0" err="1"/>
              <a:t>Pseudocode</a:t>
            </a:r>
            <a:r>
              <a:rPr lang="en-GB" dirty="0"/>
              <a:t/>
            </a:r>
            <a:br>
              <a:rPr lang="en-GB" dirty="0"/>
            </a:br>
            <a:r>
              <a:rPr lang="en-GB" dirty="0"/>
              <a:t>There are three errors</a:t>
            </a:r>
          </a:p>
        </p:txBody>
      </p:sp>
      <p:sp>
        <p:nvSpPr>
          <p:cNvPr id="3" name="Content Placeholder 2"/>
          <p:cNvSpPr>
            <a:spLocks noGrp="1"/>
          </p:cNvSpPr>
          <p:nvPr>
            <p:ph idx="1"/>
          </p:nvPr>
        </p:nvSpPr>
        <p:spPr>
          <a:xfrm>
            <a:off x="457200" y="1815644"/>
            <a:ext cx="8229600" cy="4277652"/>
          </a:xfrm>
        </p:spPr>
        <p:txBody>
          <a:bodyPr/>
          <a:lstStyle/>
          <a:p>
            <a:r>
              <a:rPr lang="en-GB" dirty="0">
                <a:latin typeface="Courier New" panose="02070309020205020404" pitchFamily="49" charset="0"/>
                <a:cs typeface="Courier New" panose="02070309020205020404" pitchFamily="49" charset="0"/>
              </a:rPr>
              <a:t>number 1 = input(“Please enter a number”)</a:t>
            </a:r>
          </a:p>
          <a:p>
            <a:r>
              <a:rPr lang="en-GB" dirty="0">
                <a:latin typeface="Courier New" panose="02070309020205020404" pitchFamily="49" charset="0"/>
                <a:cs typeface="Courier New" panose="02070309020205020404" pitchFamily="49" charset="0"/>
              </a:rPr>
              <a:t>number 2 = input (“Please enter another number)</a:t>
            </a:r>
          </a:p>
          <a:p>
            <a:r>
              <a:rPr lang="en-GB" dirty="0">
                <a:latin typeface="Courier New" panose="02070309020205020404" pitchFamily="49" charset="0"/>
                <a:cs typeface="Courier New" panose="02070309020205020404" pitchFamily="49" charset="0"/>
              </a:rPr>
              <a:t>Sum = number 1 / </a:t>
            </a:r>
            <a:r>
              <a:rPr lang="en-GB" dirty="0" err="1">
                <a:latin typeface="Courier New" panose="02070309020205020404" pitchFamily="49" charset="0"/>
                <a:cs typeface="Courier New" panose="02070309020205020404" pitchFamily="49" charset="0"/>
              </a:rPr>
              <a:t>numBer</a:t>
            </a:r>
            <a:r>
              <a:rPr lang="en-GB" dirty="0">
                <a:latin typeface="Courier New" panose="02070309020205020404" pitchFamily="49" charset="0"/>
                <a:cs typeface="Courier New" panose="02070309020205020404" pitchFamily="49" charset="0"/>
              </a:rPr>
              <a:t> 2</a:t>
            </a:r>
          </a:p>
          <a:p>
            <a:r>
              <a:rPr lang="en-GB" dirty="0">
                <a:latin typeface="Courier New" panose="02070309020205020404" pitchFamily="49" charset="0"/>
                <a:cs typeface="Courier New" panose="02070309020205020404" pitchFamily="49" charset="0"/>
              </a:rPr>
              <a:t>print (</a:t>
            </a:r>
            <a:r>
              <a:rPr lang="en-GB" dirty="0" err="1">
                <a:latin typeface="Courier New" panose="02070309020205020404" pitchFamily="49" charset="0"/>
                <a:cs typeface="Courier New" panose="02070309020205020404" pitchFamily="49" charset="0"/>
              </a:rPr>
              <a:t>Summ</a:t>
            </a:r>
            <a:r>
              <a:rPr lang="en-GB" dirty="0">
                <a:latin typeface="Courier New" panose="02070309020205020404" pitchFamily="49" charset="0"/>
                <a:cs typeface="Courier New" panose="02070309020205020404" pitchFamily="49" charset="0"/>
              </a:rPr>
              <a:t>)</a:t>
            </a:r>
            <a:endParaRPr lang="en-US" dirty="0">
              <a:latin typeface="Courier New" panose="02070309020205020404" pitchFamily="49" charset="0"/>
              <a:cs typeface="Courier New" panose="02070309020205020404" pitchFamily="49" charset="0"/>
            </a:endParaRPr>
          </a:p>
          <a:p>
            <a:endParaRPr lang="en-GB" dirty="0"/>
          </a:p>
        </p:txBody>
      </p:sp>
    </p:spTree>
    <p:extLst>
      <p:ext uri="{BB962C8B-B14F-4D97-AF65-F5344CB8AC3E}">
        <p14:creationId xmlns:p14="http://schemas.microsoft.com/office/powerpoint/2010/main" val="33749286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1 - Answer</a:t>
            </a:r>
          </a:p>
        </p:txBody>
      </p:sp>
      <p:sp>
        <p:nvSpPr>
          <p:cNvPr id="3" name="Content Placeholder 2"/>
          <p:cNvSpPr>
            <a:spLocks noGrp="1"/>
          </p:cNvSpPr>
          <p:nvPr>
            <p:ph idx="1"/>
          </p:nvPr>
        </p:nvSpPr>
        <p:spPr/>
        <p:txBody>
          <a:bodyPr/>
          <a:lstStyle/>
          <a:p>
            <a:pPr marL="0" indent="0">
              <a:buNone/>
            </a:pPr>
            <a:r>
              <a:rPr lang="en-GB" sz="2800" dirty="0">
                <a:latin typeface="Courier New" panose="02070309020205020404" pitchFamily="49" charset="0"/>
                <a:cs typeface="Courier New" panose="02070309020205020404" pitchFamily="49" charset="0"/>
              </a:rPr>
              <a:t>number 1 = input(“Please enter a number”)</a:t>
            </a:r>
          </a:p>
          <a:p>
            <a:pPr marL="0" indent="0">
              <a:buNone/>
            </a:pPr>
            <a:r>
              <a:rPr lang="en-GB" sz="2800" dirty="0">
                <a:latin typeface="Courier New" panose="02070309020205020404" pitchFamily="49" charset="0"/>
                <a:cs typeface="Courier New" panose="02070309020205020404" pitchFamily="49" charset="0"/>
              </a:rPr>
              <a:t>number 2 = input (“Please Enter another number</a:t>
            </a:r>
            <a:r>
              <a:rPr lang="en-GB" sz="2800" dirty="0">
                <a:solidFill>
                  <a:srgbClr val="FF0000"/>
                </a:solidFill>
                <a:latin typeface="Courier New" panose="02070309020205020404" pitchFamily="49" charset="0"/>
                <a:cs typeface="Courier New" panose="02070309020205020404" pitchFamily="49" charset="0"/>
              </a:rPr>
              <a:t>”</a:t>
            </a:r>
            <a:r>
              <a:rPr lang="en-GB" sz="2800" dirty="0">
                <a:latin typeface="Courier New" panose="02070309020205020404" pitchFamily="49" charset="0"/>
                <a:cs typeface="Courier New" panose="02070309020205020404" pitchFamily="49" charset="0"/>
              </a:rPr>
              <a:t>)</a:t>
            </a:r>
          </a:p>
          <a:p>
            <a:pPr marL="0" indent="0">
              <a:buNone/>
            </a:pPr>
            <a:r>
              <a:rPr lang="en-GB" sz="2800" dirty="0">
                <a:latin typeface="Courier New" panose="02070309020205020404" pitchFamily="49" charset="0"/>
                <a:cs typeface="Courier New" panose="02070309020205020404" pitchFamily="49" charset="0"/>
              </a:rPr>
              <a:t>Sum = number 1 / </a:t>
            </a:r>
            <a:r>
              <a:rPr lang="en-GB" sz="2800" dirty="0">
                <a:solidFill>
                  <a:srgbClr val="FF0000"/>
                </a:solidFill>
                <a:latin typeface="Courier New" panose="02070309020205020404" pitchFamily="49" charset="0"/>
                <a:cs typeface="Courier New" panose="02070309020205020404" pitchFamily="49" charset="0"/>
              </a:rPr>
              <a:t>number</a:t>
            </a:r>
            <a:r>
              <a:rPr lang="en-GB" sz="2800" dirty="0">
                <a:latin typeface="Courier New" panose="02070309020205020404" pitchFamily="49" charset="0"/>
                <a:cs typeface="Courier New" panose="02070309020205020404" pitchFamily="49" charset="0"/>
              </a:rPr>
              <a:t> 2</a:t>
            </a:r>
          </a:p>
          <a:p>
            <a:pPr marL="0" indent="0">
              <a:buNone/>
            </a:pPr>
            <a:r>
              <a:rPr lang="en-GB" sz="2800" dirty="0">
                <a:latin typeface="Courier New" panose="02070309020205020404" pitchFamily="49" charset="0"/>
                <a:cs typeface="Courier New" panose="02070309020205020404" pitchFamily="49" charset="0"/>
              </a:rPr>
              <a:t>print (</a:t>
            </a:r>
            <a:r>
              <a:rPr lang="en-GB" sz="2800" dirty="0" err="1">
                <a:solidFill>
                  <a:srgbClr val="FF0000"/>
                </a:solidFill>
                <a:latin typeface="Courier New" panose="02070309020205020404" pitchFamily="49" charset="0"/>
                <a:cs typeface="Courier New" panose="02070309020205020404" pitchFamily="49" charset="0"/>
              </a:rPr>
              <a:t>Summ</a:t>
            </a:r>
            <a:r>
              <a:rPr lang="en-GB" sz="2800" dirty="0">
                <a:latin typeface="Courier New" panose="02070309020205020404" pitchFamily="49" charset="0"/>
                <a:cs typeface="Courier New" panose="02070309020205020404" pitchFamily="49" charset="0"/>
              </a:rPr>
              <a:t>)</a:t>
            </a:r>
            <a:endParaRPr lang="en-US" sz="2800" dirty="0">
              <a:latin typeface="Courier New" panose="02070309020205020404" pitchFamily="49" charset="0"/>
              <a:cs typeface="Courier New" panose="02070309020205020404" pitchFamily="49" charset="0"/>
            </a:endParaRPr>
          </a:p>
          <a:p>
            <a:endParaRPr lang="en-US" dirty="0">
              <a:solidFill>
                <a:srgbClr val="FF0000"/>
              </a:solidFill>
            </a:endParaRPr>
          </a:p>
          <a:p>
            <a:endParaRPr lang="en-GB" dirty="0"/>
          </a:p>
        </p:txBody>
      </p:sp>
    </p:spTree>
    <p:extLst>
      <p:ext uri="{BB962C8B-B14F-4D97-AF65-F5344CB8AC3E}">
        <p14:creationId xmlns:p14="http://schemas.microsoft.com/office/powerpoint/2010/main" val="4619680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Runtime errors</a:t>
            </a:r>
          </a:p>
        </p:txBody>
      </p:sp>
      <p:sp>
        <p:nvSpPr>
          <p:cNvPr id="3" name="Content Placeholder 2"/>
          <p:cNvSpPr>
            <a:spLocks noGrp="1"/>
          </p:cNvSpPr>
          <p:nvPr>
            <p:ph idx="1"/>
          </p:nvPr>
        </p:nvSpPr>
        <p:spPr/>
        <p:txBody>
          <a:bodyPr/>
          <a:lstStyle/>
          <a:p>
            <a:r>
              <a:rPr lang="en-GB" b="1" dirty="0"/>
              <a:t>Runtime errors </a:t>
            </a:r>
            <a:r>
              <a:rPr lang="en-GB" dirty="0"/>
              <a:t>are errors which may cause program errors or the computer to crash even if there appears to be nothing wrong with the program code.</a:t>
            </a:r>
          </a:p>
          <a:p>
            <a:r>
              <a:rPr lang="en-GB" dirty="0"/>
              <a:t>They are only detected once the program is executed </a:t>
            </a:r>
          </a:p>
          <a:p>
            <a:r>
              <a:rPr lang="en-GB" dirty="0"/>
              <a:t>Examples could be: Running out of memory</a:t>
            </a:r>
          </a:p>
          <a:p>
            <a:endParaRPr lang="en-GB" dirty="0"/>
          </a:p>
        </p:txBody>
      </p:sp>
    </p:spTree>
    <p:extLst>
      <p:ext uri="{BB962C8B-B14F-4D97-AF65-F5344CB8AC3E}">
        <p14:creationId xmlns:p14="http://schemas.microsoft.com/office/powerpoint/2010/main" val="42429572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Syntax Errors</a:t>
            </a:r>
          </a:p>
        </p:txBody>
      </p:sp>
      <p:sp>
        <p:nvSpPr>
          <p:cNvPr id="3" name="Content Placeholder 2"/>
          <p:cNvSpPr>
            <a:spLocks noGrp="1"/>
          </p:cNvSpPr>
          <p:nvPr>
            <p:ph idx="1"/>
          </p:nvPr>
        </p:nvSpPr>
        <p:spPr/>
        <p:txBody>
          <a:bodyPr/>
          <a:lstStyle/>
          <a:p>
            <a:r>
              <a:rPr lang="en-GB" b="1" dirty="0"/>
              <a:t>Syntax errors </a:t>
            </a:r>
            <a:r>
              <a:rPr lang="en-GB" dirty="0"/>
              <a:t>are mistakes in the way that the code is written. </a:t>
            </a:r>
          </a:p>
          <a:p>
            <a:r>
              <a:rPr lang="en-GB" dirty="0"/>
              <a:t>Translators can only execute a program if it is syntactically correct. </a:t>
            </a:r>
          </a:p>
          <a:p>
            <a:r>
              <a:rPr lang="en-GB" dirty="0"/>
              <a:t>Common syntax errors include:</a:t>
            </a:r>
          </a:p>
          <a:p>
            <a:pPr lvl="1"/>
            <a:r>
              <a:rPr lang="en-GB" dirty="0"/>
              <a:t>spelling mistakes</a:t>
            </a:r>
          </a:p>
          <a:p>
            <a:pPr lvl="1"/>
            <a:r>
              <a:rPr lang="en-GB" dirty="0"/>
              <a:t>incorrect use of punctuation</a:t>
            </a:r>
          </a:p>
          <a:p>
            <a:pPr lvl="1"/>
            <a:r>
              <a:rPr lang="en-GB" dirty="0"/>
              <a:t>-use of capital letters</a:t>
            </a:r>
          </a:p>
          <a:p>
            <a:endParaRPr lang="en-GB" dirty="0"/>
          </a:p>
          <a:p>
            <a:endParaRPr lang="en-GB" dirty="0"/>
          </a:p>
        </p:txBody>
      </p:sp>
    </p:spTree>
    <p:extLst>
      <p:ext uri="{BB962C8B-B14F-4D97-AF65-F5344CB8AC3E}">
        <p14:creationId xmlns:p14="http://schemas.microsoft.com/office/powerpoint/2010/main" val="11299840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Logic Errors</a:t>
            </a:r>
          </a:p>
        </p:txBody>
      </p:sp>
      <p:sp>
        <p:nvSpPr>
          <p:cNvPr id="3" name="Content Placeholder 2"/>
          <p:cNvSpPr>
            <a:spLocks noGrp="1"/>
          </p:cNvSpPr>
          <p:nvPr>
            <p:ph idx="1"/>
          </p:nvPr>
        </p:nvSpPr>
        <p:spPr/>
        <p:txBody>
          <a:bodyPr/>
          <a:lstStyle/>
          <a:p>
            <a:r>
              <a:rPr lang="en-GB" b="1" dirty="0"/>
              <a:t>Logic errors</a:t>
            </a:r>
            <a:r>
              <a:rPr lang="en-GB" dirty="0"/>
              <a:t>: a logic error is a bug in a program that causes it to operate incorrectly, but not to terminate or crash.  </a:t>
            </a:r>
          </a:p>
          <a:p>
            <a:r>
              <a:rPr lang="en-GB" dirty="0"/>
              <a:t>A logic error produces unintended or undesired output or other behaviour, although it may not immediately be recognised.</a:t>
            </a:r>
          </a:p>
          <a:p>
            <a:endParaRPr lang="en-GB" dirty="0"/>
          </a:p>
          <a:p>
            <a:endParaRPr lang="en-GB" dirty="0"/>
          </a:p>
        </p:txBody>
      </p:sp>
    </p:spTree>
    <p:extLst>
      <p:ext uri="{BB962C8B-B14F-4D97-AF65-F5344CB8AC3E}">
        <p14:creationId xmlns:p14="http://schemas.microsoft.com/office/powerpoint/2010/main" val="16881267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2</a:t>
            </a:r>
            <a:endParaRPr lang="en-GB" dirty="0"/>
          </a:p>
        </p:txBody>
      </p:sp>
      <p:sp>
        <p:nvSpPr>
          <p:cNvPr id="3" name="Content Placeholder 2"/>
          <p:cNvSpPr>
            <a:spLocks noGrp="1"/>
          </p:cNvSpPr>
          <p:nvPr>
            <p:ph idx="1"/>
          </p:nvPr>
        </p:nvSpPr>
        <p:spPr/>
        <p:txBody>
          <a:bodyPr/>
          <a:lstStyle/>
          <a:p>
            <a:r>
              <a:rPr lang="en-GB" dirty="0"/>
              <a:t>Look back at the code from the previous task and consider each error.</a:t>
            </a:r>
          </a:p>
          <a:p>
            <a:endParaRPr lang="en-GB" dirty="0"/>
          </a:p>
          <a:p>
            <a:r>
              <a:rPr lang="en-GB" dirty="0"/>
              <a:t>Classify them as either Syntax or Logic errors. Make sure you can justify your answer.</a:t>
            </a:r>
          </a:p>
          <a:p>
            <a:endParaRPr lang="en-GB" dirty="0"/>
          </a:p>
        </p:txBody>
      </p:sp>
    </p:spTree>
    <p:extLst>
      <p:ext uri="{BB962C8B-B14F-4D97-AF65-F5344CB8AC3E}">
        <p14:creationId xmlns:p14="http://schemas.microsoft.com/office/powerpoint/2010/main" val="29587676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4664"/>
            <a:ext cx="9144000" cy="1296144"/>
          </a:xfrm>
        </p:spPr>
        <p:txBody>
          <a:bodyPr>
            <a:normAutofit fontScale="90000"/>
          </a:bodyPr>
          <a:lstStyle/>
          <a:p>
            <a:r>
              <a:rPr lang="en-GB" dirty="0"/>
              <a:t>Activity 2 – Identify and define the </a:t>
            </a:r>
            <a:r>
              <a:rPr lang="en-GB" dirty="0" smtClean="0"/>
              <a:t>errors for </a:t>
            </a:r>
            <a:r>
              <a:rPr lang="en-GB" dirty="0"/>
              <a:t>dividing two numbers</a:t>
            </a:r>
          </a:p>
        </p:txBody>
      </p:sp>
      <p:sp>
        <p:nvSpPr>
          <p:cNvPr id="3" name="Content Placeholder 2"/>
          <p:cNvSpPr>
            <a:spLocks noGrp="1"/>
          </p:cNvSpPr>
          <p:nvPr>
            <p:ph idx="1"/>
          </p:nvPr>
        </p:nvSpPr>
        <p:spPr>
          <a:xfrm>
            <a:off x="457200" y="2060847"/>
            <a:ext cx="8229600" cy="3817005"/>
          </a:xfrm>
        </p:spPr>
        <p:txBody>
          <a:bodyPr/>
          <a:lstStyle/>
          <a:p>
            <a:r>
              <a:rPr lang="en-GB" sz="2800" dirty="0">
                <a:latin typeface="Courier New" panose="02070309020205020404" pitchFamily="49" charset="0"/>
                <a:cs typeface="Courier New" panose="02070309020205020404" pitchFamily="49" charset="0"/>
              </a:rPr>
              <a:t>number 1 = input(“Please enter a number”)</a:t>
            </a:r>
          </a:p>
          <a:p>
            <a:r>
              <a:rPr lang="en-GB" sz="2800" dirty="0">
                <a:latin typeface="Courier New" panose="02070309020205020404" pitchFamily="49" charset="0"/>
                <a:cs typeface="Courier New" panose="02070309020205020404" pitchFamily="49" charset="0"/>
              </a:rPr>
              <a:t>output 2 = input (“Please enter another number”)</a:t>
            </a:r>
          </a:p>
          <a:p>
            <a:r>
              <a:rPr lang="en-GB" sz="2800" dirty="0">
                <a:latin typeface="Courier New" panose="02070309020205020404" pitchFamily="49" charset="0"/>
                <a:cs typeface="Courier New" panose="02070309020205020404" pitchFamily="49" charset="0"/>
              </a:rPr>
              <a:t>Sum = number 1 * Number 2</a:t>
            </a:r>
          </a:p>
          <a:p>
            <a:r>
              <a:rPr lang="en-GB" sz="2800" dirty="0">
                <a:latin typeface="Courier New" panose="02070309020205020404" pitchFamily="49" charset="0"/>
                <a:cs typeface="Courier New" panose="02070309020205020404" pitchFamily="49" charset="0"/>
              </a:rPr>
              <a:t>print (sum)</a:t>
            </a:r>
            <a:endParaRPr lang="en-US" sz="2800" dirty="0">
              <a:latin typeface="Courier New" panose="02070309020205020404" pitchFamily="49" charset="0"/>
              <a:cs typeface="Courier New" panose="02070309020205020404" pitchFamily="49" charset="0"/>
            </a:endParaRPr>
          </a:p>
          <a:p>
            <a:endParaRPr lang="en-US" dirty="0">
              <a:solidFill>
                <a:srgbClr val="FF0000"/>
              </a:solidFill>
            </a:endParaRPr>
          </a:p>
          <a:p>
            <a:endParaRPr lang="en-GB" dirty="0"/>
          </a:p>
        </p:txBody>
      </p:sp>
    </p:spTree>
    <p:extLst>
      <p:ext uri="{BB962C8B-B14F-4D97-AF65-F5344CB8AC3E}">
        <p14:creationId xmlns:p14="http://schemas.microsoft.com/office/powerpoint/2010/main" val="41986930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2 - Answer</a:t>
            </a:r>
          </a:p>
        </p:txBody>
      </p:sp>
      <p:sp>
        <p:nvSpPr>
          <p:cNvPr id="3" name="Content Placeholder 2"/>
          <p:cNvSpPr>
            <a:spLocks noGrp="1"/>
          </p:cNvSpPr>
          <p:nvPr>
            <p:ph idx="1"/>
          </p:nvPr>
        </p:nvSpPr>
        <p:spPr/>
        <p:txBody>
          <a:bodyPr/>
          <a:lstStyle/>
          <a:p>
            <a:r>
              <a:rPr lang="en-GB" sz="2800" dirty="0">
                <a:latin typeface="Courier New" panose="02070309020205020404" pitchFamily="49" charset="0"/>
                <a:cs typeface="Courier New" panose="02070309020205020404" pitchFamily="49" charset="0"/>
              </a:rPr>
              <a:t>number 1 = input(“Please enter a number”)</a:t>
            </a:r>
          </a:p>
          <a:p>
            <a:r>
              <a:rPr lang="en-GB" sz="2800" dirty="0">
                <a:latin typeface="Courier New" panose="02070309020205020404" pitchFamily="49" charset="0"/>
                <a:cs typeface="Courier New" panose="02070309020205020404" pitchFamily="49" charset="0"/>
              </a:rPr>
              <a:t>output 2 = input (“Please enter another number”) SYNTAX</a:t>
            </a:r>
          </a:p>
          <a:p>
            <a:r>
              <a:rPr lang="en-GB" sz="2800" dirty="0">
                <a:latin typeface="Courier New" panose="02070309020205020404" pitchFamily="49" charset="0"/>
                <a:cs typeface="Courier New" panose="02070309020205020404" pitchFamily="49" charset="0"/>
              </a:rPr>
              <a:t>Sum = number 1 * Number 2 LOGIC AND SYNTAX</a:t>
            </a:r>
          </a:p>
          <a:p>
            <a:r>
              <a:rPr lang="en-GB" sz="2800" dirty="0">
                <a:latin typeface="Courier New" panose="02070309020205020404" pitchFamily="49" charset="0"/>
                <a:cs typeface="Courier New" panose="02070309020205020404" pitchFamily="49" charset="0"/>
              </a:rPr>
              <a:t>print (sum)SYNTAX</a:t>
            </a:r>
            <a:endParaRPr lang="en-US" sz="5400" dirty="0">
              <a:solidFill>
                <a:srgbClr val="FF0000"/>
              </a:solidFill>
            </a:endParaRPr>
          </a:p>
          <a:p>
            <a:endParaRPr lang="en-GB" dirty="0"/>
          </a:p>
        </p:txBody>
      </p:sp>
    </p:spTree>
    <p:extLst>
      <p:ext uri="{BB962C8B-B14F-4D97-AF65-F5344CB8AC3E}">
        <p14:creationId xmlns:p14="http://schemas.microsoft.com/office/powerpoint/2010/main" val="35147183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Types of Testing</a:t>
            </a:r>
          </a:p>
        </p:txBody>
      </p:sp>
      <p:sp>
        <p:nvSpPr>
          <p:cNvPr id="3" name="Content Placeholder 2"/>
          <p:cNvSpPr>
            <a:spLocks noGrp="1"/>
          </p:cNvSpPr>
          <p:nvPr>
            <p:ph idx="1"/>
          </p:nvPr>
        </p:nvSpPr>
        <p:spPr>
          <a:xfrm>
            <a:off x="457200" y="1600201"/>
            <a:ext cx="8229600" cy="4133056"/>
          </a:xfrm>
        </p:spPr>
        <p:txBody>
          <a:bodyPr>
            <a:normAutofit/>
          </a:bodyPr>
          <a:lstStyle/>
          <a:p>
            <a:r>
              <a:rPr lang="en-GB" b="1" dirty="0"/>
              <a:t>Iterative testing </a:t>
            </a:r>
            <a:r>
              <a:rPr lang="en-GB" dirty="0"/>
              <a:t>is testing the code as you create it.  </a:t>
            </a:r>
          </a:p>
          <a:p>
            <a:r>
              <a:rPr lang="en-GB" dirty="0"/>
              <a:t>This could completed line by line or a section at a time.  </a:t>
            </a:r>
          </a:p>
          <a:p>
            <a:r>
              <a:rPr lang="en-GB" dirty="0"/>
              <a:t>Once tested and feedback is received you then alter your code as required.  </a:t>
            </a:r>
          </a:p>
          <a:p>
            <a:r>
              <a:rPr lang="en-GB" dirty="0"/>
              <a:t>You could consider this type of testing similar to tuning a guitar.  </a:t>
            </a:r>
          </a:p>
          <a:p>
            <a:pPr lvl="1"/>
            <a:r>
              <a:rPr lang="en-GB" sz="2600" dirty="0"/>
              <a:t>You keep playing the string and adjusting the tension until the note is the correct pitch.</a:t>
            </a:r>
          </a:p>
          <a:p>
            <a:endParaRPr lang="en-GB" dirty="0"/>
          </a:p>
        </p:txBody>
      </p:sp>
    </p:spTree>
    <p:extLst>
      <p:ext uri="{BB962C8B-B14F-4D97-AF65-F5344CB8AC3E}">
        <p14:creationId xmlns:p14="http://schemas.microsoft.com/office/powerpoint/2010/main" val="8337005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7CCFDB"/>
          </a:solidFill>
        </p:spPr>
        <p:txBody>
          <a:bodyPr/>
          <a:lstStyle/>
          <a:p>
            <a:r>
              <a:rPr lang="en-GB" dirty="0"/>
              <a:t>Starter </a:t>
            </a:r>
          </a:p>
        </p:txBody>
      </p:sp>
      <p:sp>
        <p:nvSpPr>
          <p:cNvPr id="3" name="Content Placeholder 2"/>
          <p:cNvSpPr>
            <a:spLocks noGrp="1"/>
          </p:cNvSpPr>
          <p:nvPr>
            <p:ph idx="1"/>
          </p:nvPr>
        </p:nvSpPr>
        <p:spPr/>
        <p:txBody>
          <a:bodyPr/>
          <a:lstStyle/>
          <a:p>
            <a:r>
              <a:rPr lang="en-GB" dirty="0"/>
              <a:t>For each letter of the Alphabet write down one test that begins with that letter.</a:t>
            </a:r>
          </a:p>
          <a:p>
            <a:r>
              <a:rPr lang="en-GB" dirty="0"/>
              <a:t>For example</a:t>
            </a:r>
          </a:p>
          <a:p>
            <a:r>
              <a:rPr lang="en-GB" dirty="0"/>
              <a:t>D  	Driving Test</a:t>
            </a:r>
          </a:p>
          <a:p>
            <a:r>
              <a:rPr lang="en-GB" dirty="0"/>
              <a:t>G	GCSE exam</a:t>
            </a:r>
          </a:p>
          <a:p>
            <a:endParaRPr lang="en-GB" dirty="0"/>
          </a:p>
          <a:p>
            <a:endParaRPr lang="en-GB" dirty="0"/>
          </a:p>
        </p:txBody>
      </p:sp>
    </p:spTree>
    <p:extLst>
      <p:ext uri="{BB962C8B-B14F-4D97-AF65-F5344CB8AC3E}">
        <p14:creationId xmlns:p14="http://schemas.microsoft.com/office/powerpoint/2010/main" val="1197462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Types of Testing</a:t>
            </a:r>
          </a:p>
        </p:txBody>
      </p:sp>
      <p:sp>
        <p:nvSpPr>
          <p:cNvPr id="3" name="Content Placeholder 2"/>
          <p:cNvSpPr>
            <a:spLocks noGrp="1"/>
          </p:cNvSpPr>
          <p:nvPr>
            <p:ph idx="1"/>
          </p:nvPr>
        </p:nvSpPr>
        <p:spPr/>
        <p:txBody>
          <a:bodyPr/>
          <a:lstStyle/>
          <a:p>
            <a:r>
              <a:rPr lang="en-GB" b="1" dirty="0"/>
              <a:t>Final</a:t>
            </a:r>
            <a:r>
              <a:rPr lang="en-GB" dirty="0"/>
              <a:t> or </a:t>
            </a:r>
            <a:r>
              <a:rPr lang="en-GB" b="1" dirty="0"/>
              <a:t>Terminal</a:t>
            </a:r>
            <a:r>
              <a:rPr lang="en-GB" dirty="0"/>
              <a:t> testing is carried out at the end of the program when it has been written.  </a:t>
            </a:r>
          </a:p>
          <a:p>
            <a:r>
              <a:rPr lang="en-GB" dirty="0"/>
              <a:t>This is more similar to the GCSEs which are taken at the end of the term.</a:t>
            </a:r>
          </a:p>
          <a:p>
            <a:r>
              <a:rPr lang="en-GB" dirty="0"/>
              <a:t>It is used to check what happens when a range of predefined test data is entered or used in the program</a:t>
            </a:r>
          </a:p>
          <a:p>
            <a:endParaRPr lang="en-GB" dirty="0"/>
          </a:p>
        </p:txBody>
      </p:sp>
    </p:spTree>
    <p:extLst>
      <p:ext uri="{BB962C8B-B14F-4D97-AF65-F5344CB8AC3E}">
        <p14:creationId xmlns:p14="http://schemas.microsoft.com/office/powerpoint/2010/main" val="27477507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4664"/>
            <a:ext cx="9144000" cy="1152128"/>
          </a:xfrm>
        </p:spPr>
        <p:txBody>
          <a:bodyPr>
            <a:normAutofit fontScale="90000"/>
          </a:bodyPr>
          <a:lstStyle/>
          <a:p>
            <a:r>
              <a:rPr lang="en-GB" dirty="0"/>
              <a:t>Selecting and using Suitable Test Data</a:t>
            </a:r>
          </a:p>
        </p:txBody>
      </p:sp>
      <p:sp>
        <p:nvSpPr>
          <p:cNvPr id="3" name="Content Placeholder 2"/>
          <p:cNvSpPr>
            <a:spLocks noGrp="1"/>
          </p:cNvSpPr>
          <p:nvPr>
            <p:ph idx="1"/>
          </p:nvPr>
        </p:nvSpPr>
        <p:spPr>
          <a:xfrm>
            <a:off x="457200" y="1743636"/>
            <a:ext cx="8229600" cy="4277652"/>
          </a:xfrm>
        </p:spPr>
        <p:txBody>
          <a:bodyPr>
            <a:normAutofit/>
          </a:bodyPr>
          <a:lstStyle/>
          <a:p>
            <a:r>
              <a:rPr lang="en-GB" dirty="0"/>
              <a:t>When testing the program it is important to use a range of test data</a:t>
            </a:r>
          </a:p>
          <a:p>
            <a:pPr lvl="1"/>
            <a:r>
              <a:rPr lang="en-GB" sz="2600" dirty="0"/>
              <a:t>valid/in range</a:t>
            </a:r>
          </a:p>
          <a:p>
            <a:pPr lvl="1"/>
            <a:r>
              <a:rPr lang="en-GB" sz="2600" dirty="0"/>
              <a:t>out of range </a:t>
            </a:r>
          </a:p>
          <a:p>
            <a:pPr lvl="1"/>
            <a:r>
              <a:rPr lang="en-GB" sz="2600" dirty="0"/>
              <a:t>boundary value</a:t>
            </a:r>
          </a:p>
          <a:p>
            <a:pPr lvl="1"/>
            <a:r>
              <a:rPr lang="en-GB" sz="2600" dirty="0"/>
              <a:t>null value </a:t>
            </a:r>
          </a:p>
          <a:p>
            <a:pPr lvl="1"/>
            <a:r>
              <a:rPr lang="en-GB" sz="2600" dirty="0"/>
              <a:t>invalid</a:t>
            </a:r>
          </a:p>
        </p:txBody>
      </p:sp>
    </p:spTree>
    <p:extLst>
      <p:ext uri="{BB962C8B-B14F-4D97-AF65-F5344CB8AC3E}">
        <p14:creationId xmlns:p14="http://schemas.microsoft.com/office/powerpoint/2010/main" val="37389434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4664"/>
            <a:ext cx="9144000" cy="1224136"/>
          </a:xfrm>
        </p:spPr>
        <p:txBody>
          <a:bodyPr>
            <a:normAutofit fontScale="90000"/>
          </a:bodyPr>
          <a:lstStyle/>
          <a:p>
            <a:r>
              <a:rPr lang="en-GB" dirty="0"/>
              <a:t>Selecting and using Suitable Test Data</a:t>
            </a:r>
          </a:p>
        </p:txBody>
      </p:sp>
      <p:sp>
        <p:nvSpPr>
          <p:cNvPr id="3" name="Content Placeholder 2"/>
          <p:cNvSpPr>
            <a:spLocks noGrp="1"/>
          </p:cNvSpPr>
          <p:nvPr>
            <p:ph idx="1"/>
          </p:nvPr>
        </p:nvSpPr>
        <p:spPr>
          <a:xfrm>
            <a:off x="457200" y="1700807"/>
            <a:ext cx="8229600" cy="4177045"/>
          </a:xfrm>
        </p:spPr>
        <p:txBody>
          <a:bodyPr>
            <a:normAutofit/>
          </a:bodyPr>
          <a:lstStyle/>
          <a:p>
            <a:r>
              <a:rPr lang="en-GB" b="1" dirty="0"/>
              <a:t>Valid</a:t>
            </a:r>
            <a:r>
              <a:rPr lang="en-GB" dirty="0"/>
              <a:t> – Data that is correct  </a:t>
            </a:r>
          </a:p>
          <a:p>
            <a:r>
              <a:rPr lang="en-GB" b="1" dirty="0"/>
              <a:t>In Range </a:t>
            </a:r>
            <a:r>
              <a:rPr lang="en-GB" dirty="0"/>
              <a:t>– The maximum values of the data that could be entered for example for teenagers 13 - 19 </a:t>
            </a:r>
          </a:p>
          <a:p>
            <a:r>
              <a:rPr lang="en-GB" b="1" dirty="0"/>
              <a:t>Out of Range </a:t>
            </a:r>
            <a:r>
              <a:rPr lang="en-GB" dirty="0"/>
              <a:t>– Values higher or lower than the expect range, for teenagers greater than 19</a:t>
            </a:r>
          </a:p>
          <a:p>
            <a:r>
              <a:rPr lang="en-GB" b="1" dirty="0"/>
              <a:t>Null Value </a:t>
            </a:r>
            <a:r>
              <a:rPr lang="en-GB" dirty="0"/>
              <a:t>– when no data is entered or left blank to test what happens.</a:t>
            </a:r>
          </a:p>
          <a:p>
            <a:r>
              <a:rPr lang="en-GB" b="1" dirty="0"/>
              <a:t>Invalid</a:t>
            </a:r>
            <a:r>
              <a:rPr lang="en-GB" dirty="0"/>
              <a:t> -  incorrect values such as entering ‘Dave’ in an age field.</a:t>
            </a:r>
          </a:p>
          <a:p>
            <a:pPr marL="0" indent="0">
              <a:buNone/>
            </a:pPr>
            <a:endParaRPr lang="en-GB" dirty="0"/>
          </a:p>
        </p:txBody>
      </p:sp>
    </p:spTree>
    <p:extLst>
      <p:ext uri="{BB962C8B-B14F-4D97-AF65-F5344CB8AC3E}">
        <p14:creationId xmlns:p14="http://schemas.microsoft.com/office/powerpoint/2010/main" val="35850829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Test Plans</a:t>
            </a:r>
          </a:p>
        </p:txBody>
      </p:sp>
      <p:sp>
        <p:nvSpPr>
          <p:cNvPr id="3" name="Content Placeholder 2"/>
          <p:cNvSpPr>
            <a:spLocks noGrp="1"/>
          </p:cNvSpPr>
          <p:nvPr>
            <p:ph idx="1"/>
          </p:nvPr>
        </p:nvSpPr>
        <p:spPr/>
        <p:txBody>
          <a:bodyPr>
            <a:normAutofit/>
          </a:bodyPr>
          <a:lstStyle/>
          <a:p>
            <a:r>
              <a:rPr lang="en-GB" dirty="0"/>
              <a:t>Testing is often completed in a test plan which sets out</a:t>
            </a:r>
          </a:p>
          <a:p>
            <a:pPr lvl="1"/>
            <a:r>
              <a:rPr lang="en-GB" sz="2600" dirty="0"/>
              <a:t>The test number</a:t>
            </a:r>
          </a:p>
          <a:p>
            <a:pPr lvl="1"/>
            <a:r>
              <a:rPr lang="en-GB" sz="2600" dirty="0"/>
              <a:t>The data entered</a:t>
            </a:r>
          </a:p>
          <a:p>
            <a:pPr lvl="1"/>
            <a:r>
              <a:rPr lang="en-GB" sz="2600" dirty="0"/>
              <a:t>The type of test data</a:t>
            </a:r>
          </a:p>
          <a:p>
            <a:pPr lvl="1"/>
            <a:r>
              <a:rPr lang="en-GB" sz="2600" dirty="0"/>
              <a:t>The expected outcome</a:t>
            </a:r>
          </a:p>
          <a:p>
            <a:pPr lvl="1"/>
            <a:r>
              <a:rPr lang="en-GB" sz="2600" dirty="0"/>
              <a:t>The result of the test</a:t>
            </a:r>
          </a:p>
          <a:p>
            <a:pPr lvl="1"/>
            <a:r>
              <a:rPr lang="en-GB" sz="2600" dirty="0"/>
              <a:t>Action required as a result of the test </a:t>
            </a:r>
          </a:p>
          <a:p>
            <a:endParaRPr lang="en-GB" dirty="0"/>
          </a:p>
          <a:p>
            <a:endParaRPr lang="en-GB" dirty="0"/>
          </a:p>
        </p:txBody>
      </p:sp>
    </p:spTree>
    <p:extLst>
      <p:ext uri="{BB962C8B-B14F-4D97-AF65-F5344CB8AC3E}">
        <p14:creationId xmlns:p14="http://schemas.microsoft.com/office/powerpoint/2010/main" val="29065282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473189"/>
          </a:xfrm>
        </p:spPr>
        <p:txBody>
          <a:bodyPr>
            <a:normAutofit/>
          </a:bodyPr>
          <a:lstStyle/>
          <a:p>
            <a:pPr marL="0" indent="0">
              <a:buNone/>
            </a:pPr>
            <a:r>
              <a:rPr lang="en-US" dirty="0">
                <a:hlinkClick r:id="rId2"/>
              </a:rPr>
              <a:t>http://</a:t>
            </a:r>
            <a:r>
              <a:rPr lang="en-US" dirty="0" smtClean="0">
                <a:hlinkClick r:id="rId2"/>
              </a:rPr>
              <a:t>www.sqa.org.uk/e-learning/IMAuthoring03CD/images/pic001.jpg</a:t>
            </a:r>
            <a:endParaRPr lang="en-GB" dirty="0"/>
          </a:p>
        </p:txBody>
      </p:sp>
      <p:pic>
        <p:nvPicPr>
          <p:cNvPr id="4" name="Picture 3" descr="Test plan&#10;"/>
          <p:cNvPicPr>
            <a:picLocks noChangeAspect="1"/>
          </p:cNvPicPr>
          <p:nvPr/>
        </p:nvPicPr>
        <p:blipFill>
          <a:blip r:embed="rId3"/>
          <a:stretch>
            <a:fillRect/>
          </a:stretch>
        </p:blipFill>
        <p:spPr>
          <a:xfrm>
            <a:off x="899592" y="1845593"/>
            <a:ext cx="7345889" cy="2818234"/>
          </a:xfrm>
          <a:prstGeom prst="rect">
            <a:avLst/>
          </a:prstGeom>
        </p:spPr>
      </p:pic>
    </p:spTree>
    <p:extLst>
      <p:ext uri="{BB962C8B-B14F-4D97-AF65-F5344CB8AC3E}">
        <p14:creationId xmlns:p14="http://schemas.microsoft.com/office/powerpoint/2010/main" val="37854711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Key Words Recap</a:t>
            </a:r>
          </a:p>
        </p:txBody>
      </p:sp>
      <p:sp>
        <p:nvSpPr>
          <p:cNvPr id="3" name="Content Placeholder 2"/>
          <p:cNvSpPr>
            <a:spLocks noGrp="1"/>
          </p:cNvSpPr>
          <p:nvPr>
            <p:ph idx="1"/>
          </p:nvPr>
        </p:nvSpPr>
        <p:spPr/>
        <p:txBody>
          <a:bodyPr/>
          <a:lstStyle/>
          <a:p>
            <a:pPr lvl="0"/>
            <a:r>
              <a:rPr lang="en-GB" dirty="0"/>
              <a:t>Iterative testing</a:t>
            </a:r>
          </a:p>
          <a:p>
            <a:pPr lvl="0"/>
            <a:r>
              <a:rPr lang="en-GB" dirty="0"/>
              <a:t>Final/terminal testing</a:t>
            </a:r>
          </a:p>
          <a:p>
            <a:pPr lvl="0"/>
            <a:r>
              <a:rPr lang="en-GB" dirty="0"/>
              <a:t>Syntax Errors</a:t>
            </a:r>
          </a:p>
          <a:p>
            <a:pPr lvl="0"/>
            <a:r>
              <a:rPr lang="en-GB" dirty="0"/>
              <a:t>Logic errors</a:t>
            </a:r>
          </a:p>
          <a:p>
            <a:pPr lvl="0"/>
            <a:r>
              <a:rPr lang="en-GB" dirty="0"/>
              <a:t>Test Data</a:t>
            </a:r>
          </a:p>
          <a:p>
            <a:endParaRPr lang="en-GB" dirty="0"/>
          </a:p>
        </p:txBody>
      </p:sp>
    </p:spTree>
    <p:extLst>
      <p:ext uri="{BB962C8B-B14F-4D97-AF65-F5344CB8AC3E}">
        <p14:creationId xmlns:p14="http://schemas.microsoft.com/office/powerpoint/2010/main" val="10048823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Plenary</a:t>
            </a:r>
          </a:p>
        </p:txBody>
      </p:sp>
      <p:sp>
        <p:nvSpPr>
          <p:cNvPr id="3" name="Content Placeholder 2"/>
          <p:cNvSpPr>
            <a:spLocks noGrp="1"/>
          </p:cNvSpPr>
          <p:nvPr>
            <p:ph idx="1"/>
          </p:nvPr>
        </p:nvSpPr>
        <p:spPr/>
        <p:txBody>
          <a:bodyPr/>
          <a:lstStyle/>
          <a:p>
            <a:pPr marL="514350" indent="-514350">
              <a:buFont typeface="+mj-lt"/>
              <a:buAutoNum type="arabicPeriod"/>
            </a:pPr>
            <a:r>
              <a:rPr lang="en-GB" dirty="0"/>
              <a:t>Share with another students three new elements that you have learnt this lesson</a:t>
            </a:r>
          </a:p>
          <a:p>
            <a:pPr marL="514350" indent="-514350">
              <a:buFont typeface="+mj-lt"/>
              <a:buAutoNum type="arabicPeriod"/>
            </a:pPr>
            <a:r>
              <a:rPr lang="en-GB" dirty="0"/>
              <a:t>Open a program that you have written and test it for errors.</a:t>
            </a:r>
          </a:p>
          <a:p>
            <a:pPr marL="514350" indent="-514350">
              <a:buFont typeface="+mj-lt"/>
              <a:buAutoNum type="arabicPeriod"/>
            </a:pPr>
            <a:r>
              <a:rPr lang="en-GB" dirty="0"/>
              <a:t>Identify the errors in term so f syntax or logic</a:t>
            </a:r>
          </a:p>
          <a:p>
            <a:pPr marL="514350" indent="-514350">
              <a:buFont typeface="+mj-lt"/>
              <a:buAutoNum type="arabicPeriod"/>
            </a:pPr>
            <a:r>
              <a:rPr lang="en-GB" dirty="0"/>
              <a:t>Create an example of a logic error in a programing language of your choice</a:t>
            </a:r>
            <a:endParaRPr lang="en-US" dirty="0"/>
          </a:p>
          <a:p>
            <a:endParaRPr lang="en-GB" dirty="0"/>
          </a:p>
        </p:txBody>
      </p:sp>
    </p:spTree>
    <p:extLst>
      <p:ext uri="{BB962C8B-B14F-4D97-AF65-F5344CB8AC3E}">
        <p14:creationId xmlns:p14="http://schemas.microsoft.com/office/powerpoint/2010/main" val="33064436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827585" y="4581127"/>
            <a:ext cx="7536954" cy="1224137"/>
          </a:xfrm>
          <a:prstGeom prst="roundRect">
            <a:avLst/>
          </a:prstGeom>
          <a:solidFill>
            <a:schemeClr val="tx1">
              <a:alpha val="20000"/>
            </a:schemeClr>
          </a:solidFill>
          <a:ln>
            <a:noFill/>
          </a:ln>
        </p:spPr>
        <p:style>
          <a:lnRef idx="2">
            <a:schemeClr val="accent5"/>
          </a:lnRef>
          <a:fillRef idx="1">
            <a:schemeClr val="lt1"/>
          </a:fillRef>
          <a:effectRef idx="0">
            <a:schemeClr val="accent5"/>
          </a:effectRef>
          <a:fontRef idx="minor">
            <a:schemeClr val="dk1"/>
          </a:fontRef>
        </p:style>
        <p:txBody>
          <a:bodyPr anchor="ctr"/>
          <a:lstStyle/>
          <a:p>
            <a:r>
              <a:rPr lang="en-GB" sz="800" b="1" dirty="0">
                <a:latin typeface="Arial" panose="020B0604020202020204" pitchFamily="34" charset="0"/>
                <a:cs typeface="Arial" panose="020B0604020202020204" pitchFamily="34" charset="0"/>
              </a:rPr>
              <a:t>OCR Resources</a:t>
            </a:r>
            <a:r>
              <a:rPr lang="en-GB" sz="800" dirty="0">
                <a:latin typeface="Arial" panose="020B0604020202020204" pitchFamily="34" charset="0"/>
                <a:cs typeface="Arial" panose="020B0604020202020204" pitchFamily="34" charset="0"/>
              </a:rPr>
              <a:t>: </a:t>
            </a:r>
            <a:r>
              <a:rPr lang="en-GB" sz="800" i="1" dirty="0">
                <a:latin typeface="Arial" panose="020B0604020202020204" pitchFamily="34" charset="0"/>
                <a:cs typeface="Arial" panose="020B0604020202020204" pitchFamily="34" charset="0"/>
              </a:rPr>
              <a:t>the small print</a:t>
            </a:r>
            <a:br>
              <a:rPr lang="en-GB" sz="800" i="1"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OCR’s resources are provided to support the teaching of OCR specifications, but in no way constitute an endorsed teaching method that is required by the Board, and the decision to use them lies with the individual teacher.   Whilst every effort is made to ensure the accuracy of the content, OCR cannot be held responsible for any errors or omissions within these resources. </a:t>
            </a:r>
            <a:br>
              <a:rPr lang="en-GB" sz="800"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 OCR 2016 - This resource may be freely copied and distributed, as long as the OCR logo and this message remain intact and OCR is acknowledged as the originator of this work.</a:t>
            </a:r>
          </a:p>
          <a:p>
            <a:r>
              <a:rPr lang="en-GB" sz="800" dirty="0">
                <a:latin typeface="Arial" panose="020B0604020202020204" pitchFamily="34" charset="0"/>
                <a:cs typeface="Arial" panose="020B0604020202020204" pitchFamily="34" charset="0"/>
              </a:rPr>
              <a:t>OCR acknowledges the use of the following content: </a:t>
            </a:r>
            <a:r>
              <a:rPr lang="en-GB" sz="800" dirty="0" smtClean="0">
                <a:latin typeface="Arial" panose="020B0604020202020204" pitchFamily="34" charset="0"/>
                <a:cs typeface="Arial" panose="020B0604020202020204" pitchFamily="34" charset="0"/>
              </a:rPr>
              <a:t>Britannica.com/</a:t>
            </a:r>
            <a:r>
              <a:rPr lang="en-GB" sz="800" dirty="0"/>
              <a:t>US AIR </a:t>
            </a:r>
            <a:r>
              <a:rPr lang="en-GB" sz="800" dirty="0" smtClean="0"/>
              <a:t>FORCE, youtube.com/</a:t>
            </a:r>
            <a:r>
              <a:rPr lang="en-GB" sz="800" dirty="0" err="1" smtClean="0"/>
              <a:t>Mashable</a:t>
            </a:r>
            <a:endParaRPr lang="en-GB" sz="800" dirty="0">
              <a:latin typeface="Arial" panose="020B0604020202020204" pitchFamily="34" charset="0"/>
              <a:cs typeface="Arial" panose="020B0604020202020204" pitchFamily="34" charset="0"/>
            </a:endParaRPr>
          </a:p>
          <a:p>
            <a:pPr fontAlgn="ctr"/>
            <a:r>
              <a:rPr lang="en-GB" sz="800" dirty="0">
                <a:latin typeface="Arial" panose="020B0604020202020204" pitchFamily="34" charset="0"/>
                <a:cs typeface="Arial" panose="020B0604020202020204" pitchFamily="34" charset="0"/>
              </a:rPr>
              <a:t>Please get in touch if you want to discuss the accessibility of resources we offer to support delivery of our qualifications: </a:t>
            </a:r>
            <a:r>
              <a:rPr lang="en-GB" sz="800" u="sng" dirty="0">
                <a:latin typeface="Arial" panose="020B0604020202020204" pitchFamily="34" charset="0"/>
                <a:cs typeface="Arial" panose="020B0604020202020204" pitchFamily="34" charset="0"/>
                <a:hlinkClick r:id="rId2"/>
              </a:rPr>
              <a:t>resources.feedback@ocr.org.uk</a:t>
            </a:r>
            <a:endParaRPr lang="en-GB"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122637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Learning Objectives</a:t>
            </a:r>
            <a:endParaRPr lang="en-GB" dirty="0"/>
          </a:p>
        </p:txBody>
      </p:sp>
      <p:sp>
        <p:nvSpPr>
          <p:cNvPr id="3" name="Content Placeholder 2"/>
          <p:cNvSpPr>
            <a:spLocks noGrp="1"/>
          </p:cNvSpPr>
          <p:nvPr>
            <p:ph idx="1"/>
          </p:nvPr>
        </p:nvSpPr>
        <p:spPr/>
        <p:txBody>
          <a:bodyPr/>
          <a:lstStyle/>
          <a:p>
            <a:pPr lvl="0"/>
            <a:r>
              <a:rPr lang="en-GB" sz="2800" dirty="0"/>
              <a:t>Understand the purpose of testing</a:t>
            </a:r>
          </a:p>
          <a:p>
            <a:pPr lvl="0"/>
            <a:r>
              <a:rPr lang="en-GB" dirty="0"/>
              <a:t>Identify different types of program errors</a:t>
            </a:r>
          </a:p>
          <a:p>
            <a:pPr lvl="0"/>
            <a:r>
              <a:rPr lang="en-GB" dirty="0"/>
              <a:t>Know the difference between iterative and terminal testing</a:t>
            </a:r>
          </a:p>
          <a:p>
            <a:pPr lvl="0"/>
            <a:r>
              <a:rPr lang="en-GB" dirty="0"/>
              <a:t>Be able to select suitable test data</a:t>
            </a:r>
          </a:p>
          <a:p>
            <a:pPr lvl="0"/>
            <a:endParaRPr lang="en-GB" sz="2800" dirty="0"/>
          </a:p>
          <a:p>
            <a:endParaRPr lang="en-GB" dirty="0"/>
          </a:p>
        </p:txBody>
      </p:sp>
    </p:spTree>
    <p:extLst>
      <p:ext uri="{BB962C8B-B14F-4D97-AF65-F5344CB8AC3E}">
        <p14:creationId xmlns:p14="http://schemas.microsoft.com/office/powerpoint/2010/main" val="7674423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Key Words</a:t>
            </a:r>
          </a:p>
        </p:txBody>
      </p:sp>
      <p:sp>
        <p:nvSpPr>
          <p:cNvPr id="3" name="Content Placeholder 2"/>
          <p:cNvSpPr>
            <a:spLocks noGrp="1"/>
          </p:cNvSpPr>
          <p:nvPr>
            <p:ph idx="1"/>
          </p:nvPr>
        </p:nvSpPr>
        <p:spPr/>
        <p:txBody>
          <a:bodyPr/>
          <a:lstStyle/>
          <a:p>
            <a:pPr lvl="0"/>
            <a:r>
              <a:rPr lang="en-GB" dirty="0"/>
              <a:t>Iterative testing</a:t>
            </a:r>
          </a:p>
          <a:p>
            <a:pPr lvl="0"/>
            <a:r>
              <a:rPr lang="en-GB" dirty="0"/>
              <a:t>Final/terminal testing</a:t>
            </a:r>
          </a:p>
          <a:p>
            <a:pPr lvl="0"/>
            <a:r>
              <a:rPr lang="en-GB" dirty="0"/>
              <a:t>Syntax Errors</a:t>
            </a:r>
          </a:p>
          <a:p>
            <a:pPr lvl="0"/>
            <a:r>
              <a:rPr lang="en-GB" dirty="0"/>
              <a:t>Logic errors</a:t>
            </a:r>
          </a:p>
          <a:p>
            <a:pPr lvl="0"/>
            <a:r>
              <a:rPr lang="en-GB" dirty="0"/>
              <a:t>Test Data</a:t>
            </a:r>
          </a:p>
          <a:p>
            <a:pPr marL="0" indent="0">
              <a:buNone/>
            </a:pPr>
            <a:endParaRPr lang="en-GB" dirty="0"/>
          </a:p>
        </p:txBody>
      </p:sp>
    </p:spTree>
    <p:extLst>
      <p:ext uri="{BB962C8B-B14F-4D97-AF65-F5344CB8AC3E}">
        <p14:creationId xmlns:p14="http://schemas.microsoft.com/office/powerpoint/2010/main" val="6975330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4664"/>
            <a:ext cx="9144000" cy="1080120"/>
          </a:xfrm>
        </p:spPr>
        <p:txBody>
          <a:bodyPr>
            <a:normAutofit fontScale="90000"/>
          </a:bodyPr>
          <a:lstStyle/>
          <a:p>
            <a:r>
              <a:rPr lang="en-GB" dirty="0"/>
              <a:t>Program errors, what is the worst that could happen?</a:t>
            </a:r>
          </a:p>
        </p:txBody>
      </p:sp>
      <p:pic>
        <p:nvPicPr>
          <p:cNvPr id="4" name="Content Placeholder 3" descr="https://www.youtube.com/watch?feature=player_embedded&amp;v=8oI_laHhGjE&#10;"/>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71600" y="1556792"/>
            <a:ext cx="7278224" cy="4073760"/>
          </a:xfrm>
        </p:spPr>
      </p:pic>
      <p:sp>
        <p:nvSpPr>
          <p:cNvPr id="5" name="Rectangle 4"/>
          <p:cNvSpPr/>
          <p:nvPr/>
        </p:nvSpPr>
        <p:spPr>
          <a:xfrm>
            <a:off x="899592" y="5651956"/>
            <a:ext cx="7758608" cy="369332"/>
          </a:xfrm>
          <a:prstGeom prst="rect">
            <a:avLst/>
          </a:prstGeom>
        </p:spPr>
        <p:txBody>
          <a:bodyPr wrap="square">
            <a:spAutoFit/>
          </a:bodyPr>
          <a:lstStyle/>
          <a:p>
            <a:r>
              <a:rPr lang="en-GB" dirty="0">
                <a:hlinkClick r:id="rId3"/>
              </a:rPr>
              <a:t>https://www.youtube.com/watch?feature=player_embedded&amp;v=8oI_laHhGjE</a:t>
            </a:r>
            <a:endParaRPr lang="en-GB" dirty="0"/>
          </a:p>
        </p:txBody>
      </p:sp>
    </p:spTree>
    <p:extLst>
      <p:ext uri="{BB962C8B-B14F-4D97-AF65-F5344CB8AC3E}">
        <p14:creationId xmlns:p14="http://schemas.microsoft.com/office/powerpoint/2010/main" val="10451148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Programs errors</a:t>
            </a:r>
          </a:p>
        </p:txBody>
      </p:sp>
      <p:sp>
        <p:nvSpPr>
          <p:cNvPr id="3" name="Content Placeholder 2"/>
          <p:cNvSpPr>
            <a:spLocks noGrp="1"/>
          </p:cNvSpPr>
          <p:nvPr>
            <p:ph idx="1"/>
          </p:nvPr>
        </p:nvSpPr>
        <p:spPr/>
        <p:txBody>
          <a:bodyPr/>
          <a:lstStyle/>
          <a:p>
            <a:r>
              <a:rPr lang="en-GB" dirty="0"/>
              <a:t>What errors have you come across?</a:t>
            </a:r>
          </a:p>
          <a:p>
            <a:r>
              <a:rPr lang="en-GB" dirty="0"/>
              <a:t>Could the </a:t>
            </a:r>
            <a:r>
              <a:rPr lang="en-GB" dirty="0" err="1"/>
              <a:t>Heartbleed</a:t>
            </a:r>
            <a:r>
              <a:rPr lang="en-GB" dirty="0"/>
              <a:t> have bee avoided?</a:t>
            </a:r>
          </a:p>
          <a:p>
            <a:r>
              <a:rPr lang="en-GB" dirty="0"/>
              <a:t>Who is responsible for the </a:t>
            </a:r>
            <a:r>
              <a:rPr lang="en-GB" dirty="0" err="1"/>
              <a:t>Heartbleed</a:t>
            </a:r>
            <a:r>
              <a:rPr lang="en-GB" dirty="0"/>
              <a:t> bug?</a:t>
            </a:r>
            <a:endParaRPr lang="en-US" dirty="0"/>
          </a:p>
          <a:p>
            <a:endParaRPr lang="en-GB" dirty="0"/>
          </a:p>
        </p:txBody>
      </p:sp>
    </p:spTree>
    <p:extLst>
      <p:ext uri="{BB962C8B-B14F-4D97-AF65-F5344CB8AC3E}">
        <p14:creationId xmlns:p14="http://schemas.microsoft.com/office/powerpoint/2010/main" val="2233023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Twitter bug</a:t>
            </a:r>
            <a:endParaRPr lang="en-GB" dirty="0"/>
          </a:p>
        </p:txBody>
      </p:sp>
      <p:sp>
        <p:nvSpPr>
          <p:cNvPr id="3" name="Content Placeholder 2"/>
          <p:cNvSpPr>
            <a:spLocks noGrp="1"/>
          </p:cNvSpPr>
          <p:nvPr>
            <p:ph idx="1"/>
          </p:nvPr>
        </p:nvSpPr>
        <p:spPr/>
        <p:txBody>
          <a:bodyPr/>
          <a:lstStyle/>
          <a:p>
            <a:r>
              <a:rPr lang="en-US" dirty="0">
                <a:hlinkClick r:id="rId2"/>
              </a:rPr>
              <a:t>http://www.bbc.co.uk/news/technology-35361150</a:t>
            </a:r>
            <a:endParaRPr lang="en-US" dirty="0"/>
          </a:p>
          <a:p>
            <a:endParaRPr lang="en-US" dirty="0"/>
          </a:p>
          <a:p>
            <a:r>
              <a:rPr lang="en-US" dirty="0"/>
              <a:t>Discuss this article</a:t>
            </a:r>
          </a:p>
          <a:p>
            <a:pPr marL="0" indent="0">
              <a:buNone/>
            </a:pPr>
            <a:endParaRPr lang="en-GB" dirty="0"/>
          </a:p>
        </p:txBody>
      </p:sp>
    </p:spTree>
    <p:extLst>
      <p:ext uri="{BB962C8B-B14F-4D97-AF65-F5344CB8AC3E}">
        <p14:creationId xmlns:p14="http://schemas.microsoft.com/office/powerpoint/2010/main" val="33548167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What is a Error</a:t>
            </a:r>
            <a:endParaRPr lang="en-GB" dirty="0"/>
          </a:p>
        </p:txBody>
      </p:sp>
      <p:sp>
        <p:nvSpPr>
          <p:cNvPr id="3" name="Content Placeholder 2"/>
          <p:cNvSpPr>
            <a:spLocks noGrp="1"/>
          </p:cNvSpPr>
          <p:nvPr>
            <p:ph idx="1"/>
          </p:nvPr>
        </p:nvSpPr>
        <p:spPr>
          <a:xfrm>
            <a:off x="457200" y="1600201"/>
            <a:ext cx="4186808" cy="4277652"/>
          </a:xfrm>
        </p:spPr>
        <p:txBody>
          <a:bodyPr/>
          <a:lstStyle/>
          <a:p>
            <a:r>
              <a:rPr lang="en-GB" dirty="0"/>
              <a:t>An error in a program is sometimes called a Bug</a:t>
            </a:r>
          </a:p>
          <a:p>
            <a:r>
              <a:rPr lang="en-GB" dirty="0"/>
              <a:t>This is because Grace Hopper discovered a moth in a computer which was stopping it from functioning correctly.</a:t>
            </a:r>
            <a:endParaRPr lang="en-GB" sz="2800" dirty="0"/>
          </a:p>
          <a:p>
            <a:endParaRPr lang="en-GB" dirty="0"/>
          </a:p>
        </p:txBody>
      </p:sp>
      <p:pic>
        <p:nvPicPr>
          <p:cNvPr id="4" name="Picture 3" descr="Grace Hopp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76056" y="1556792"/>
            <a:ext cx="3324968" cy="4143262"/>
          </a:xfrm>
          <a:prstGeom prst="rect">
            <a:avLst/>
          </a:prstGeom>
        </p:spPr>
      </p:pic>
    </p:spTree>
    <p:extLst>
      <p:ext uri="{BB962C8B-B14F-4D97-AF65-F5344CB8AC3E}">
        <p14:creationId xmlns:p14="http://schemas.microsoft.com/office/powerpoint/2010/main" val="42809639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What is a Error</a:t>
            </a:r>
            <a:endParaRPr lang="en-GB" dirty="0"/>
          </a:p>
        </p:txBody>
      </p:sp>
      <p:sp>
        <p:nvSpPr>
          <p:cNvPr id="3" name="Content Placeholder 2"/>
          <p:cNvSpPr>
            <a:spLocks noGrp="1"/>
          </p:cNvSpPr>
          <p:nvPr>
            <p:ph idx="1"/>
          </p:nvPr>
        </p:nvSpPr>
        <p:spPr>
          <a:xfrm>
            <a:off x="457200" y="1600201"/>
            <a:ext cx="4546848" cy="4277652"/>
          </a:xfrm>
        </p:spPr>
        <p:txBody>
          <a:bodyPr/>
          <a:lstStyle/>
          <a:p>
            <a:r>
              <a:rPr lang="en-GB" dirty="0"/>
              <a:t>Bugs cause the program to run incorrectly and are usually caused by an error in the coding  </a:t>
            </a:r>
          </a:p>
          <a:p>
            <a:r>
              <a:rPr lang="en-GB" dirty="0"/>
              <a:t>Not all errors will stop a program from running</a:t>
            </a:r>
            <a:endParaRPr lang="en-GB" sz="2800" dirty="0"/>
          </a:p>
          <a:p>
            <a:endParaRPr lang="en-GB" dirty="0"/>
          </a:p>
        </p:txBody>
      </p:sp>
      <p:pic>
        <p:nvPicPr>
          <p:cNvPr id="4" name="Picture 3" descr="Grace Hopp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76056" y="1556792"/>
            <a:ext cx="3324968" cy="4143262"/>
          </a:xfrm>
          <a:prstGeom prst="rect">
            <a:avLst/>
          </a:prstGeom>
        </p:spPr>
      </p:pic>
    </p:spTree>
    <p:extLst>
      <p:ext uri="{BB962C8B-B14F-4D97-AF65-F5344CB8AC3E}">
        <p14:creationId xmlns:p14="http://schemas.microsoft.com/office/powerpoint/2010/main" val="2568695807"/>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448</TotalTime>
  <Words>788</Words>
  <Application>Microsoft Office PowerPoint</Application>
  <PresentationFormat>On-screen Show (4:3)</PresentationFormat>
  <Paragraphs>122</Paragraphs>
  <Slides>27</Slides>
  <Notes>0</Notes>
  <HiddenSlides>0</HiddenSlides>
  <MMClips>0</MMClips>
  <ScaleCrop>false</ScaleCrop>
  <HeadingPairs>
    <vt:vector size="4" baseType="variant">
      <vt:variant>
        <vt:lpstr>Theme</vt:lpstr>
      </vt:variant>
      <vt:variant>
        <vt:i4>3</vt:i4>
      </vt:variant>
      <vt:variant>
        <vt:lpstr>Slide Titles</vt:lpstr>
      </vt:variant>
      <vt:variant>
        <vt:i4>27</vt:i4>
      </vt:variant>
    </vt:vector>
  </HeadingPairs>
  <TitlesOfParts>
    <vt:vector size="30" baseType="lpstr">
      <vt:lpstr>1_Custom Design</vt:lpstr>
      <vt:lpstr>Custom Design</vt:lpstr>
      <vt:lpstr>2_Custom Design</vt:lpstr>
      <vt:lpstr>Unit 2.3 Robust Programs Lesson 2 - Testing Programs</vt:lpstr>
      <vt:lpstr>Starter </vt:lpstr>
      <vt:lpstr>Learning Objectives</vt:lpstr>
      <vt:lpstr>Key Words</vt:lpstr>
      <vt:lpstr>Program errors, what is the worst that could happen?</vt:lpstr>
      <vt:lpstr>Programs errors</vt:lpstr>
      <vt:lpstr>The Twitter bug</vt:lpstr>
      <vt:lpstr>What is a Error</vt:lpstr>
      <vt:lpstr>What is a Error</vt:lpstr>
      <vt:lpstr>Activity </vt:lpstr>
      <vt:lpstr>Debug this Pseudocode There are three errors</vt:lpstr>
      <vt:lpstr>Activity 1 - Answer</vt:lpstr>
      <vt:lpstr>Runtime errors</vt:lpstr>
      <vt:lpstr>Syntax Errors</vt:lpstr>
      <vt:lpstr>Logic Errors</vt:lpstr>
      <vt:lpstr>Activity 2</vt:lpstr>
      <vt:lpstr>Activity 2 – Identify and define the errors for dividing two numbers</vt:lpstr>
      <vt:lpstr>Activity 2 - Answer</vt:lpstr>
      <vt:lpstr>Types of Testing</vt:lpstr>
      <vt:lpstr>Types of Testing</vt:lpstr>
      <vt:lpstr>Selecting and using Suitable Test Data</vt:lpstr>
      <vt:lpstr>Selecting and using Suitable Test Data</vt:lpstr>
      <vt:lpstr>Test Plans</vt:lpstr>
      <vt:lpstr>PowerPoint Presentation</vt:lpstr>
      <vt:lpstr>Key Words Recap</vt:lpstr>
      <vt:lpstr>Plenary</vt:lpstr>
      <vt:lpstr>PowerPoint Presentation</vt:lpstr>
    </vt:vector>
  </TitlesOfParts>
  <Company>Cambridge Assessment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2.3 Robust Programs Lesson 2 - Testing Programs Powerpoint</dc:title>
  <dc:creator>Jordane Gourley</dc:creator>
  <cp:keywords>Unit 2.3 Robust Programs Lesson 2 - Testing Programs Powerpoint</cp:keywords>
  <cp:lastModifiedBy>Jordane Gourley</cp:lastModifiedBy>
  <cp:revision>39</cp:revision>
  <dcterms:created xsi:type="dcterms:W3CDTF">2015-10-07T12:54:48Z</dcterms:created>
  <dcterms:modified xsi:type="dcterms:W3CDTF">2016-05-05T14:28:00Z</dcterms:modified>
</cp:coreProperties>
</file>